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313" r:id="rId2"/>
    <p:sldId id="314" r:id="rId3"/>
  </p:sldIdLst>
  <p:sldSz cx="6858000" cy="9144000" type="screen4x3"/>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CC00"/>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4" d="100"/>
          <a:sy n="54" d="100"/>
        </p:scale>
        <p:origin x="-2142" y="270"/>
      </p:cViewPr>
      <p:guideLst>
        <p:guide orient="horz" pos="2880"/>
        <p:guide pos="216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C5B67628-7405-48C4-8797-88479582BBDE}" type="datetimeFigureOut">
              <a:rPr lang="en-US" smtClean="0"/>
              <a:t>4/14/2015</a:t>
            </a:fld>
            <a:endParaRPr lang="en-US" dirty="0"/>
          </a:p>
        </p:txBody>
      </p:sp>
      <p:sp>
        <p:nvSpPr>
          <p:cNvPr id="4" name="Slide Image Placeholder 3"/>
          <p:cNvSpPr>
            <a:spLocks noGrp="1" noRot="1" noChangeAspect="1"/>
          </p:cNvSpPr>
          <p:nvPr>
            <p:ph type="sldImg" idx="2"/>
          </p:nvPr>
        </p:nvSpPr>
        <p:spPr>
          <a:xfrm>
            <a:off x="2352675" y="1169988"/>
            <a:ext cx="2371725" cy="31607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725F50FF-E693-4A0E-97A7-44CD1EA776E6}" type="slidenum">
              <a:rPr lang="en-US" smtClean="0"/>
              <a:t>‹#›</a:t>
            </a:fld>
            <a:endParaRPr lang="en-US" dirty="0"/>
          </a:p>
        </p:txBody>
      </p:sp>
    </p:spTree>
    <p:extLst>
      <p:ext uri="{BB962C8B-B14F-4D97-AF65-F5344CB8AC3E}">
        <p14:creationId xmlns:p14="http://schemas.microsoft.com/office/powerpoint/2010/main" val="455179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5F50FF-E693-4A0E-97A7-44CD1EA776E6}" type="slidenum">
              <a:rPr lang="en-US" smtClean="0"/>
              <a:t>1</a:t>
            </a:fld>
            <a:endParaRPr lang="en-US" dirty="0"/>
          </a:p>
        </p:txBody>
      </p:sp>
    </p:spTree>
    <p:extLst>
      <p:ext uri="{BB962C8B-B14F-4D97-AF65-F5344CB8AC3E}">
        <p14:creationId xmlns:p14="http://schemas.microsoft.com/office/powerpoint/2010/main" val="3371435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5F50FF-E693-4A0E-97A7-44CD1EA776E6}" type="slidenum">
              <a:rPr lang="en-US" smtClean="0"/>
              <a:t>2</a:t>
            </a:fld>
            <a:endParaRPr lang="en-US" dirty="0"/>
          </a:p>
        </p:txBody>
      </p:sp>
    </p:spTree>
    <p:extLst>
      <p:ext uri="{BB962C8B-B14F-4D97-AF65-F5344CB8AC3E}">
        <p14:creationId xmlns:p14="http://schemas.microsoft.com/office/powerpoint/2010/main" val="1410723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4D3702A-BA06-4C59-9A1A-BA4BEB8903E9}" type="slidenum">
              <a:rPr lang="en-US"/>
              <a:pPr>
                <a:defRPr/>
              </a:pPr>
              <a:t>‹#›</a:t>
            </a:fld>
            <a:endParaRPr lang="en-US" dirty="0"/>
          </a:p>
        </p:txBody>
      </p:sp>
    </p:spTree>
    <p:extLst>
      <p:ext uri="{BB962C8B-B14F-4D97-AF65-F5344CB8AC3E}">
        <p14:creationId xmlns:p14="http://schemas.microsoft.com/office/powerpoint/2010/main" val="1296097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CB1D6C4-6BDD-4576-AD89-87292D6F98F8}" type="slidenum">
              <a:rPr lang="en-US"/>
              <a:pPr>
                <a:defRPr/>
              </a:pPr>
              <a:t>‹#›</a:t>
            </a:fld>
            <a:endParaRPr lang="en-US" dirty="0"/>
          </a:p>
        </p:txBody>
      </p:sp>
    </p:spTree>
    <p:extLst>
      <p:ext uri="{BB962C8B-B14F-4D97-AF65-F5344CB8AC3E}">
        <p14:creationId xmlns:p14="http://schemas.microsoft.com/office/powerpoint/2010/main" val="1271378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B9D5E3B-9D63-438F-A93F-7F3AF80C4843}" type="slidenum">
              <a:rPr lang="en-US"/>
              <a:pPr>
                <a:defRPr/>
              </a:pPr>
              <a:t>‹#›</a:t>
            </a:fld>
            <a:endParaRPr lang="en-US" dirty="0"/>
          </a:p>
        </p:txBody>
      </p:sp>
    </p:spTree>
    <p:extLst>
      <p:ext uri="{BB962C8B-B14F-4D97-AF65-F5344CB8AC3E}">
        <p14:creationId xmlns:p14="http://schemas.microsoft.com/office/powerpoint/2010/main" val="229986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9C46D72-4953-4647-91A6-8442166A2800}" type="slidenum">
              <a:rPr lang="en-US"/>
              <a:pPr>
                <a:defRPr/>
              </a:pPr>
              <a:t>‹#›</a:t>
            </a:fld>
            <a:endParaRPr lang="en-US" dirty="0"/>
          </a:p>
        </p:txBody>
      </p:sp>
    </p:spTree>
    <p:extLst>
      <p:ext uri="{BB962C8B-B14F-4D97-AF65-F5344CB8AC3E}">
        <p14:creationId xmlns:p14="http://schemas.microsoft.com/office/powerpoint/2010/main" val="552586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458D1C0-D157-41F7-B7C2-E22687C1275C}" type="slidenum">
              <a:rPr lang="en-US"/>
              <a:pPr>
                <a:defRPr/>
              </a:pPr>
              <a:t>‹#›</a:t>
            </a:fld>
            <a:endParaRPr lang="en-US" dirty="0"/>
          </a:p>
        </p:txBody>
      </p:sp>
    </p:spTree>
    <p:extLst>
      <p:ext uri="{BB962C8B-B14F-4D97-AF65-F5344CB8AC3E}">
        <p14:creationId xmlns:p14="http://schemas.microsoft.com/office/powerpoint/2010/main" val="892634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3434CDF-B52E-4A11-9A06-FFCE28B0C6BF}" type="slidenum">
              <a:rPr lang="en-US"/>
              <a:pPr>
                <a:defRPr/>
              </a:pPr>
              <a:t>‹#›</a:t>
            </a:fld>
            <a:endParaRPr lang="en-US" dirty="0"/>
          </a:p>
        </p:txBody>
      </p:sp>
    </p:spTree>
    <p:extLst>
      <p:ext uri="{BB962C8B-B14F-4D97-AF65-F5344CB8AC3E}">
        <p14:creationId xmlns:p14="http://schemas.microsoft.com/office/powerpoint/2010/main" val="2328361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1499209-B9C7-47D2-AC7B-58BDC9C53D95}" type="slidenum">
              <a:rPr lang="en-US"/>
              <a:pPr>
                <a:defRPr/>
              </a:pPr>
              <a:t>‹#›</a:t>
            </a:fld>
            <a:endParaRPr lang="en-US" dirty="0"/>
          </a:p>
        </p:txBody>
      </p:sp>
    </p:spTree>
    <p:extLst>
      <p:ext uri="{BB962C8B-B14F-4D97-AF65-F5344CB8AC3E}">
        <p14:creationId xmlns:p14="http://schemas.microsoft.com/office/powerpoint/2010/main" val="1766420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56EE6686-1B87-42D0-89F9-8E76944FA6C6}" type="slidenum">
              <a:rPr lang="en-US"/>
              <a:pPr>
                <a:defRPr/>
              </a:pPr>
              <a:t>‹#›</a:t>
            </a:fld>
            <a:endParaRPr lang="en-US" dirty="0"/>
          </a:p>
        </p:txBody>
      </p:sp>
    </p:spTree>
    <p:extLst>
      <p:ext uri="{BB962C8B-B14F-4D97-AF65-F5344CB8AC3E}">
        <p14:creationId xmlns:p14="http://schemas.microsoft.com/office/powerpoint/2010/main" val="2408209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595BB2C-CD73-406A-8C8C-97BA0009BE57}" type="slidenum">
              <a:rPr lang="en-US"/>
              <a:pPr>
                <a:defRPr/>
              </a:pPr>
              <a:t>‹#›</a:t>
            </a:fld>
            <a:endParaRPr lang="en-US" dirty="0"/>
          </a:p>
        </p:txBody>
      </p:sp>
    </p:spTree>
    <p:extLst>
      <p:ext uri="{BB962C8B-B14F-4D97-AF65-F5344CB8AC3E}">
        <p14:creationId xmlns:p14="http://schemas.microsoft.com/office/powerpoint/2010/main" val="3500495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86F6C2D-4280-404B-B8D7-EA9CF4F3B087}" type="slidenum">
              <a:rPr lang="en-US"/>
              <a:pPr>
                <a:defRPr/>
              </a:pPr>
              <a:t>‹#›</a:t>
            </a:fld>
            <a:endParaRPr lang="en-US" dirty="0"/>
          </a:p>
        </p:txBody>
      </p:sp>
    </p:spTree>
    <p:extLst>
      <p:ext uri="{BB962C8B-B14F-4D97-AF65-F5344CB8AC3E}">
        <p14:creationId xmlns:p14="http://schemas.microsoft.com/office/powerpoint/2010/main" val="521941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D0EA287-9C77-4277-A406-B5AE88D4BB9B}" type="slidenum">
              <a:rPr lang="en-US"/>
              <a:pPr>
                <a:defRPr/>
              </a:pPr>
              <a:t>‹#›</a:t>
            </a:fld>
            <a:endParaRPr lang="en-US" dirty="0"/>
          </a:p>
        </p:txBody>
      </p:sp>
    </p:spTree>
    <p:extLst>
      <p:ext uri="{BB962C8B-B14F-4D97-AF65-F5344CB8AC3E}">
        <p14:creationId xmlns:p14="http://schemas.microsoft.com/office/powerpoint/2010/main" val="4157401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E2CF9BF-7B25-4065-8948-226A2FC9FA8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gc.synxis.com/rez.aspx?Hotel=26741&amp;Chain=10179&amp;group=15600702599" TargetMode="External"/><Relationship Id="rId5" Type="http://schemas.openxmlformats.org/officeDocument/2006/relationships/hyperlink" Target="mailto:reservations@thestrandnyc.com" TargetMode="External"/><Relationship Id="rId4" Type="http://schemas.openxmlformats.org/officeDocument/2006/relationships/hyperlink" Target="https://gc.synxis.com/rez.aspx?Hotel=51458&amp;Chain=12157&amp;arrive=6/15/2015&amp;depart=6/18/2015&amp;adult=1&amp;child=0&amp;group=NYS0616TA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goo.gl/mqNKh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9671" y="81342"/>
            <a:ext cx="5838658" cy="1524000"/>
          </a:xfrm>
          <a:prstGeom prst="rect">
            <a:avLst/>
          </a:prstGeom>
        </p:spPr>
      </p:pic>
      <p:sp>
        <p:nvSpPr>
          <p:cNvPr id="6" name="TextBox 5"/>
          <p:cNvSpPr txBox="1"/>
          <p:nvPr/>
        </p:nvSpPr>
        <p:spPr>
          <a:xfrm>
            <a:off x="637671" y="1574585"/>
            <a:ext cx="5827749" cy="461665"/>
          </a:xfrm>
          <a:prstGeom prst="rect">
            <a:avLst/>
          </a:prstGeom>
          <a:noFill/>
        </p:spPr>
        <p:txBody>
          <a:bodyPr wrap="none" rtlCol="0">
            <a:spAutoFit/>
          </a:bodyPr>
          <a:lstStyle/>
          <a:p>
            <a:r>
              <a:rPr lang="en-US" sz="2400" b="1" dirty="0" smtClean="0">
                <a:solidFill>
                  <a:srgbClr val="002060"/>
                </a:solidFill>
              </a:rPr>
              <a:t>Wireless Forum 2015 Preferred Hotels </a:t>
            </a:r>
            <a:endParaRPr lang="en-US" sz="2400" b="1" dirty="0">
              <a:solidFill>
                <a:srgbClr val="002060"/>
              </a:solidFill>
            </a:endParaRPr>
          </a:p>
        </p:txBody>
      </p:sp>
      <p:sp>
        <p:nvSpPr>
          <p:cNvPr id="7" name="TextBox 6"/>
          <p:cNvSpPr txBox="1"/>
          <p:nvPr/>
        </p:nvSpPr>
        <p:spPr>
          <a:xfrm>
            <a:off x="465446" y="2017748"/>
            <a:ext cx="6172200" cy="2031325"/>
          </a:xfrm>
          <a:prstGeom prst="rect">
            <a:avLst/>
          </a:prstGeom>
          <a:noFill/>
        </p:spPr>
        <p:txBody>
          <a:bodyPr wrap="square" rtlCol="0">
            <a:spAutoFit/>
          </a:bodyPr>
          <a:lstStyle/>
          <a:p>
            <a:r>
              <a:rPr lang="en-US" sz="1400" b="1" dirty="0" smtClean="0">
                <a:solidFill>
                  <a:srgbClr val="002060"/>
                </a:solidFill>
              </a:rPr>
              <a:t>In connection with Wireless Forum 2015, NYSWA has entered into Courtesy Block Agreements with various Hotels in an effort to secure discounts on the cost of lodging for Forum attendees where required.  Various restrictions including, but not limited to, the number of available rooms, types of rooms, rates of rooms, maximum length of stay and, availability of the offer apply on a Hotel by Hotel basis. We urge those Forum attendees that require lodging to research Hotels and other opportunities directly themselves as well as the enclosed list of Preferred Hotels to secure the best lodging for them.   </a:t>
            </a:r>
            <a:endParaRPr lang="en-US" sz="1400" b="1" dirty="0">
              <a:solidFill>
                <a:srgbClr val="002060"/>
              </a:solidFill>
            </a:endParaRPr>
          </a:p>
        </p:txBody>
      </p:sp>
      <p:sp>
        <p:nvSpPr>
          <p:cNvPr id="9" name="TextBox 8"/>
          <p:cNvSpPr txBox="1"/>
          <p:nvPr/>
        </p:nvSpPr>
        <p:spPr>
          <a:xfrm>
            <a:off x="246276" y="4059967"/>
            <a:ext cx="3302548" cy="2339102"/>
          </a:xfrm>
          <a:prstGeom prst="rect">
            <a:avLst/>
          </a:prstGeom>
          <a:noFill/>
        </p:spPr>
        <p:txBody>
          <a:bodyPr wrap="square" rtlCol="0">
            <a:spAutoFit/>
          </a:bodyPr>
          <a:lstStyle/>
          <a:p>
            <a:r>
              <a:rPr lang="en-US" sz="1400" b="1" dirty="0" smtClean="0">
                <a:solidFill>
                  <a:srgbClr val="002060"/>
                </a:solidFill>
              </a:rPr>
              <a:t>Trump SoHo</a:t>
            </a:r>
          </a:p>
          <a:p>
            <a:r>
              <a:rPr lang="en-US" sz="1400" b="1" dirty="0" smtClean="0">
                <a:solidFill>
                  <a:srgbClr val="002060"/>
                </a:solidFill>
              </a:rPr>
              <a:t>246 Spring Street</a:t>
            </a:r>
          </a:p>
          <a:p>
            <a:r>
              <a:rPr lang="en-US" sz="1400" b="1" dirty="0" smtClean="0">
                <a:solidFill>
                  <a:srgbClr val="002060"/>
                </a:solidFill>
              </a:rPr>
              <a:t>New York, NY 10013</a:t>
            </a:r>
          </a:p>
          <a:p>
            <a:r>
              <a:rPr lang="en-US" sz="1400" b="1" dirty="0" smtClean="0">
                <a:solidFill>
                  <a:srgbClr val="002060"/>
                </a:solidFill>
              </a:rPr>
              <a:t>Phone: 877.828.7080 </a:t>
            </a:r>
          </a:p>
          <a:p>
            <a:r>
              <a:rPr lang="en-US" sz="1400" b="1" dirty="0" smtClean="0">
                <a:solidFill>
                  <a:srgbClr val="002060"/>
                </a:solidFill>
              </a:rPr>
              <a:t>Room Type: Deluxe King</a:t>
            </a:r>
          </a:p>
          <a:p>
            <a:r>
              <a:rPr lang="en-US" sz="1400" b="1" dirty="0" smtClean="0">
                <a:solidFill>
                  <a:srgbClr val="002060"/>
                </a:solidFill>
              </a:rPr>
              <a:t>Book by: May 17, 2015 at 5:00pm at</a:t>
            </a:r>
          </a:p>
          <a:p>
            <a:r>
              <a:rPr lang="en-US" sz="1200" b="1" u="sng" dirty="0">
                <a:hlinkClick r:id="rId4"/>
              </a:rPr>
              <a:t>https://gc.synxis.com/rez.aspx?Hotel=51458&amp;Chain=12157&amp;arrive=6/15/2015&amp;depart=6/18/2015&amp;adult=1&amp;child=0&amp;group=NYS0616TAL</a:t>
            </a:r>
            <a:endParaRPr lang="en-US" sz="1200" b="1" dirty="0" smtClean="0">
              <a:solidFill>
                <a:srgbClr val="FF0000"/>
              </a:solidFill>
            </a:endParaRPr>
          </a:p>
          <a:p>
            <a:r>
              <a:rPr lang="en-US" sz="1400" b="1" dirty="0" smtClean="0">
                <a:solidFill>
                  <a:srgbClr val="002060"/>
                </a:solidFill>
              </a:rPr>
              <a:t>Group Code: </a:t>
            </a:r>
            <a:r>
              <a:rPr lang="en-US" sz="1400" b="1" dirty="0" smtClean="0">
                <a:solidFill>
                  <a:srgbClr val="FF3300"/>
                </a:solidFill>
              </a:rPr>
              <a:t>NYS0616TAL</a:t>
            </a:r>
            <a:r>
              <a:rPr lang="en-US" sz="1400" b="1" dirty="0" smtClean="0">
                <a:solidFill>
                  <a:srgbClr val="002060"/>
                </a:solidFill>
              </a:rPr>
              <a:t>   </a:t>
            </a:r>
            <a:endParaRPr lang="en-US" sz="1400" b="1" dirty="0">
              <a:solidFill>
                <a:srgbClr val="002060"/>
              </a:solidFill>
            </a:endParaRPr>
          </a:p>
        </p:txBody>
      </p:sp>
      <p:sp>
        <p:nvSpPr>
          <p:cNvPr id="14" name="Footer Placeholder 13"/>
          <p:cNvSpPr>
            <a:spLocks noGrp="1"/>
          </p:cNvSpPr>
          <p:nvPr>
            <p:ph type="ftr" sz="quarter" idx="11"/>
          </p:nvPr>
        </p:nvSpPr>
        <p:spPr>
          <a:xfrm>
            <a:off x="2343150" y="8795676"/>
            <a:ext cx="2171700" cy="635000"/>
          </a:xfrm>
        </p:spPr>
        <p:txBody>
          <a:bodyPr/>
          <a:lstStyle/>
          <a:p>
            <a:pPr>
              <a:defRPr/>
            </a:pPr>
            <a:r>
              <a:rPr lang="en-US" sz="1000" b="1" dirty="0" smtClean="0">
                <a:solidFill>
                  <a:srgbClr val="002060"/>
                </a:solidFill>
              </a:rPr>
              <a:t>4.14.15 Update</a:t>
            </a:r>
            <a:endParaRPr lang="en-US" sz="1000" b="1" dirty="0">
              <a:solidFill>
                <a:srgbClr val="002060"/>
              </a:solidFill>
            </a:endParaRPr>
          </a:p>
        </p:txBody>
      </p:sp>
      <p:sp>
        <p:nvSpPr>
          <p:cNvPr id="15" name="Slide Number Placeholder 14"/>
          <p:cNvSpPr>
            <a:spLocks noGrp="1"/>
          </p:cNvSpPr>
          <p:nvPr>
            <p:ph type="sldNum" sz="quarter" idx="12"/>
          </p:nvPr>
        </p:nvSpPr>
        <p:spPr>
          <a:xfrm>
            <a:off x="4914900" y="8795676"/>
            <a:ext cx="1600200" cy="635000"/>
          </a:xfrm>
        </p:spPr>
        <p:txBody>
          <a:bodyPr/>
          <a:lstStyle/>
          <a:p>
            <a:pPr>
              <a:defRPr/>
            </a:pPr>
            <a:fld id="{E9C46D72-4953-4647-91A6-8442166A2800}" type="slidenum">
              <a:rPr lang="en-US" sz="1000" b="1" smtClean="0">
                <a:solidFill>
                  <a:srgbClr val="002060"/>
                </a:solidFill>
              </a:rPr>
              <a:pPr>
                <a:defRPr/>
              </a:pPr>
              <a:t>1</a:t>
            </a:fld>
            <a:r>
              <a:rPr lang="en-US" sz="1000" b="1" dirty="0" smtClean="0">
                <a:solidFill>
                  <a:srgbClr val="002060"/>
                </a:solidFill>
              </a:rPr>
              <a:t> of 2</a:t>
            </a:r>
            <a:endParaRPr lang="en-US" sz="1000" b="1" dirty="0">
              <a:solidFill>
                <a:srgbClr val="002060"/>
              </a:solidFill>
            </a:endParaRPr>
          </a:p>
        </p:txBody>
      </p:sp>
      <p:sp>
        <p:nvSpPr>
          <p:cNvPr id="8" name="TextBox 7"/>
          <p:cNvSpPr txBox="1"/>
          <p:nvPr/>
        </p:nvSpPr>
        <p:spPr>
          <a:xfrm>
            <a:off x="3552917" y="4051518"/>
            <a:ext cx="2964273" cy="1815882"/>
          </a:xfrm>
          <a:prstGeom prst="rect">
            <a:avLst/>
          </a:prstGeom>
          <a:noFill/>
        </p:spPr>
        <p:txBody>
          <a:bodyPr wrap="none" rtlCol="0">
            <a:spAutoFit/>
          </a:bodyPr>
          <a:lstStyle/>
          <a:p>
            <a:r>
              <a:rPr lang="en-US" sz="1400" b="1" dirty="0" smtClean="0">
                <a:solidFill>
                  <a:srgbClr val="002060"/>
                </a:solidFill>
              </a:rPr>
              <a:t>The STRAND Hotel NYC</a:t>
            </a:r>
          </a:p>
          <a:p>
            <a:r>
              <a:rPr lang="en-US" sz="1400" b="1" dirty="0" smtClean="0">
                <a:solidFill>
                  <a:srgbClr val="002060"/>
                </a:solidFill>
              </a:rPr>
              <a:t>33 West 37</a:t>
            </a:r>
            <a:r>
              <a:rPr lang="en-US" sz="1400" b="1" baseline="30000" dirty="0" smtClean="0">
                <a:solidFill>
                  <a:srgbClr val="002060"/>
                </a:solidFill>
              </a:rPr>
              <a:t>th</a:t>
            </a:r>
            <a:r>
              <a:rPr lang="en-US" sz="1400" b="1" dirty="0" smtClean="0">
                <a:solidFill>
                  <a:srgbClr val="002060"/>
                </a:solidFill>
              </a:rPr>
              <a:t> Street</a:t>
            </a:r>
          </a:p>
          <a:p>
            <a:r>
              <a:rPr lang="en-US" sz="1400" b="1" dirty="0" smtClean="0">
                <a:solidFill>
                  <a:srgbClr val="002060"/>
                </a:solidFill>
              </a:rPr>
              <a:t>New York, NY 10018</a:t>
            </a:r>
          </a:p>
          <a:p>
            <a:r>
              <a:rPr lang="en-US" sz="1400" b="1" dirty="0" smtClean="0">
                <a:solidFill>
                  <a:srgbClr val="002060"/>
                </a:solidFill>
              </a:rPr>
              <a:t>Phone: 212.448.1024 </a:t>
            </a:r>
          </a:p>
          <a:p>
            <a:r>
              <a:rPr lang="en-US" sz="1400" b="1" dirty="0" smtClean="0">
                <a:solidFill>
                  <a:srgbClr val="002060"/>
                </a:solidFill>
              </a:rPr>
              <a:t>Room Type: Superior King</a:t>
            </a:r>
          </a:p>
          <a:p>
            <a:r>
              <a:rPr lang="en-US" sz="1400" b="1" dirty="0" smtClean="0">
                <a:solidFill>
                  <a:srgbClr val="002060"/>
                </a:solidFill>
              </a:rPr>
              <a:t>Book by: April 30, 2015 at  </a:t>
            </a:r>
          </a:p>
          <a:p>
            <a:r>
              <a:rPr lang="en-US" sz="1400" b="1" dirty="0" smtClean="0">
                <a:solidFill>
                  <a:srgbClr val="FF0000"/>
                </a:solidFill>
                <a:hlinkClick r:id="rId5"/>
              </a:rPr>
              <a:t>reservations@thestrandnyc.com</a:t>
            </a:r>
            <a:endParaRPr lang="en-US" sz="1400" b="1" dirty="0" smtClean="0">
              <a:solidFill>
                <a:srgbClr val="FF0000"/>
              </a:solidFill>
            </a:endParaRPr>
          </a:p>
          <a:p>
            <a:r>
              <a:rPr lang="en-US" sz="1400" b="1" dirty="0" smtClean="0">
                <a:solidFill>
                  <a:srgbClr val="002060"/>
                </a:solidFill>
              </a:rPr>
              <a:t>Promo Code: </a:t>
            </a:r>
            <a:r>
              <a:rPr lang="en-US" sz="1400" b="1" dirty="0" smtClean="0">
                <a:solidFill>
                  <a:srgbClr val="FF3300"/>
                </a:solidFill>
              </a:rPr>
              <a:t>NYSWA Group    </a:t>
            </a:r>
            <a:endParaRPr lang="en-US" sz="1400" b="1" dirty="0">
              <a:solidFill>
                <a:srgbClr val="FF3300"/>
              </a:solidFill>
            </a:endParaRPr>
          </a:p>
        </p:txBody>
      </p:sp>
      <p:sp>
        <p:nvSpPr>
          <p:cNvPr id="10" name="TextBox 9"/>
          <p:cNvSpPr txBox="1"/>
          <p:nvPr/>
        </p:nvSpPr>
        <p:spPr>
          <a:xfrm>
            <a:off x="242181" y="6513963"/>
            <a:ext cx="3374129" cy="2054310"/>
          </a:xfrm>
          <a:prstGeom prst="rect">
            <a:avLst/>
          </a:prstGeom>
          <a:noFill/>
        </p:spPr>
        <p:txBody>
          <a:bodyPr wrap="none" rtlCol="0">
            <a:spAutoFit/>
          </a:bodyPr>
          <a:lstStyle/>
          <a:p>
            <a:r>
              <a:rPr lang="en-US" sz="1400" b="1" dirty="0" smtClean="0">
                <a:solidFill>
                  <a:srgbClr val="002060"/>
                </a:solidFill>
              </a:rPr>
              <a:t>InterContinental  </a:t>
            </a:r>
          </a:p>
          <a:p>
            <a:r>
              <a:rPr lang="en-US" sz="1400" b="1" dirty="0" smtClean="0">
                <a:solidFill>
                  <a:srgbClr val="002060"/>
                </a:solidFill>
              </a:rPr>
              <a:t>New York Times Square</a:t>
            </a:r>
          </a:p>
          <a:p>
            <a:r>
              <a:rPr lang="en-US" sz="1400" b="1" dirty="0" smtClean="0">
                <a:solidFill>
                  <a:srgbClr val="002060"/>
                </a:solidFill>
              </a:rPr>
              <a:t>300 West 44</a:t>
            </a:r>
            <a:r>
              <a:rPr lang="en-US" sz="1400" b="1" baseline="30000" dirty="0" smtClean="0">
                <a:solidFill>
                  <a:srgbClr val="002060"/>
                </a:solidFill>
              </a:rPr>
              <a:t>th</a:t>
            </a:r>
            <a:r>
              <a:rPr lang="en-US" sz="1400" b="1" dirty="0" smtClean="0">
                <a:solidFill>
                  <a:srgbClr val="002060"/>
                </a:solidFill>
              </a:rPr>
              <a:t> Street</a:t>
            </a:r>
          </a:p>
          <a:p>
            <a:r>
              <a:rPr lang="en-US" sz="1400" b="1" dirty="0" smtClean="0">
                <a:solidFill>
                  <a:srgbClr val="002060"/>
                </a:solidFill>
              </a:rPr>
              <a:t>New York, NY 10036</a:t>
            </a:r>
          </a:p>
          <a:p>
            <a:r>
              <a:rPr lang="en-US" sz="1400" b="1" dirty="0" smtClean="0">
                <a:solidFill>
                  <a:srgbClr val="002060"/>
                </a:solidFill>
              </a:rPr>
              <a:t>Phone: 212.803.4585 </a:t>
            </a:r>
          </a:p>
          <a:p>
            <a:r>
              <a:rPr lang="en-US" sz="1400" b="1" dirty="0" smtClean="0">
                <a:solidFill>
                  <a:srgbClr val="002060"/>
                </a:solidFill>
              </a:rPr>
              <a:t>Room Type: Superior King or Double </a:t>
            </a:r>
          </a:p>
          <a:p>
            <a:r>
              <a:rPr lang="en-US" sz="1400" b="1" dirty="0" smtClean="0">
                <a:solidFill>
                  <a:srgbClr val="002060"/>
                </a:solidFill>
              </a:rPr>
              <a:t>Book by: May 15, 2015 by calling</a:t>
            </a:r>
          </a:p>
          <a:p>
            <a:r>
              <a:rPr lang="en-US" sz="1400" b="1" dirty="0" smtClean="0">
                <a:solidFill>
                  <a:srgbClr val="002060"/>
                </a:solidFill>
              </a:rPr>
              <a:t>866.875.7080 and use  </a:t>
            </a:r>
          </a:p>
          <a:p>
            <a:r>
              <a:rPr lang="en-US" sz="1400" b="1" dirty="0" smtClean="0">
                <a:solidFill>
                  <a:srgbClr val="002060"/>
                </a:solidFill>
              </a:rPr>
              <a:t>Promo Code: </a:t>
            </a:r>
            <a:r>
              <a:rPr lang="en-US" sz="1400" b="1" dirty="0" smtClean="0">
                <a:solidFill>
                  <a:srgbClr val="FF3300"/>
                </a:solidFill>
              </a:rPr>
              <a:t>Wireless Forum 2015 –</a:t>
            </a:r>
          </a:p>
          <a:p>
            <a:r>
              <a:rPr lang="en-US" sz="1400" b="1" dirty="0" smtClean="0">
                <a:solidFill>
                  <a:srgbClr val="FF3300"/>
                </a:solidFill>
              </a:rPr>
              <a:t>Room Block    </a:t>
            </a:r>
            <a:endParaRPr lang="en-US" sz="1400" b="1" dirty="0">
              <a:solidFill>
                <a:srgbClr val="FF3300"/>
              </a:solidFill>
            </a:endParaRPr>
          </a:p>
        </p:txBody>
      </p:sp>
      <p:sp>
        <p:nvSpPr>
          <p:cNvPr id="11" name="TextBox 10"/>
          <p:cNvSpPr txBox="1"/>
          <p:nvPr/>
        </p:nvSpPr>
        <p:spPr>
          <a:xfrm>
            <a:off x="3548823" y="6505514"/>
            <a:ext cx="3105337" cy="2215991"/>
          </a:xfrm>
          <a:prstGeom prst="rect">
            <a:avLst/>
          </a:prstGeom>
          <a:noFill/>
        </p:spPr>
        <p:txBody>
          <a:bodyPr wrap="none" rtlCol="0">
            <a:spAutoFit/>
          </a:bodyPr>
          <a:lstStyle/>
          <a:p>
            <a:r>
              <a:rPr lang="en-US" sz="1400" b="1" dirty="0" smtClean="0">
                <a:solidFill>
                  <a:srgbClr val="002060"/>
                </a:solidFill>
              </a:rPr>
              <a:t>Ink48, a </a:t>
            </a:r>
            <a:r>
              <a:rPr lang="en-US" sz="1400" b="1" dirty="0" err="1" smtClean="0">
                <a:solidFill>
                  <a:srgbClr val="002060"/>
                </a:solidFill>
              </a:rPr>
              <a:t>Kimpton</a:t>
            </a:r>
            <a:r>
              <a:rPr lang="en-US" sz="1400" b="1" dirty="0" smtClean="0">
                <a:solidFill>
                  <a:srgbClr val="002060"/>
                </a:solidFill>
              </a:rPr>
              <a:t> Hotel</a:t>
            </a:r>
          </a:p>
          <a:p>
            <a:r>
              <a:rPr lang="en-US" sz="1400" b="1" dirty="0" smtClean="0">
                <a:solidFill>
                  <a:srgbClr val="002060"/>
                </a:solidFill>
              </a:rPr>
              <a:t>653 11</a:t>
            </a:r>
            <a:r>
              <a:rPr lang="en-US" sz="1400" b="1" baseline="30000" dirty="0" smtClean="0">
                <a:solidFill>
                  <a:srgbClr val="002060"/>
                </a:solidFill>
              </a:rPr>
              <a:t>th</a:t>
            </a:r>
            <a:r>
              <a:rPr lang="en-US" sz="1400" b="1" dirty="0" smtClean="0">
                <a:solidFill>
                  <a:srgbClr val="002060"/>
                </a:solidFill>
              </a:rPr>
              <a:t> Avenue</a:t>
            </a:r>
          </a:p>
          <a:p>
            <a:r>
              <a:rPr lang="en-US" sz="1400" b="1" dirty="0" smtClean="0">
                <a:solidFill>
                  <a:srgbClr val="002060"/>
                </a:solidFill>
              </a:rPr>
              <a:t>New York, NY 10036</a:t>
            </a:r>
          </a:p>
          <a:p>
            <a:r>
              <a:rPr lang="en-US" sz="1400" b="1" dirty="0" smtClean="0">
                <a:solidFill>
                  <a:srgbClr val="002060"/>
                </a:solidFill>
              </a:rPr>
              <a:t>Phone: 212.757.0088 </a:t>
            </a:r>
          </a:p>
          <a:p>
            <a:r>
              <a:rPr lang="en-US" sz="1400" b="1" dirty="0" smtClean="0">
                <a:solidFill>
                  <a:srgbClr val="002060"/>
                </a:solidFill>
              </a:rPr>
              <a:t>Room Type: Deluxe King</a:t>
            </a:r>
          </a:p>
          <a:p>
            <a:r>
              <a:rPr lang="en-US" sz="1400" b="1" dirty="0" smtClean="0">
                <a:solidFill>
                  <a:srgbClr val="002060"/>
                </a:solidFill>
              </a:rPr>
              <a:t>Book by: May 17, 2015 at</a:t>
            </a:r>
          </a:p>
          <a:p>
            <a:r>
              <a:rPr lang="en-US" sz="1200" b="1" u="sng" dirty="0" smtClean="0">
                <a:hlinkClick r:id="rId6"/>
              </a:rPr>
              <a:t>New </a:t>
            </a:r>
            <a:r>
              <a:rPr lang="en-US" sz="1200" b="1" u="sng" dirty="0">
                <a:hlinkClick r:id="rId6"/>
              </a:rPr>
              <a:t>York State Wireless Association</a:t>
            </a:r>
            <a:endParaRPr lang="en-US" sz="1200" b="1" dirty="0"/>
          </a:p>
          <a:p>
            <a:r>
              <a:rPr lang="en-US" sz="1400" b="1" dirty="0" smtClean="0">
                <a:solidFill>
                  <a:srgbClr val="002060"/>
                </a:solidFill>
              </a:rPr>
              <a:t>or by calling 877.843.8869 and use</a:t>
            </a:r>
          </a:p>
          <a:p>
            <a:r>
              <a:rPr lang="en-US" sz="1400" b="1" dirty="0" smtClean="0">
                <a:solidFill>
                  <a:srgbClr val="002060"/>
                </a:solidFill>
              </a:rPr>
              <a:t>Promo Code: </a:t>
            </a:r>
            <a:r>
              <a:rPr lang="en-US" sz="1400" b="1" dirty="0" smtClean="0">
                <a:solidFill>
                  <a:srgbClr val="FF3300"/>
                </a:solidFill>
              </a:rPr>
              <a:t>New York State</a:t>
            </a:r>
          </a:p>
          <a:p>
            <a:r>
              <a:rPr lang="en-US" sz="1400" b="1" dirty="0" smtClean="0">
                <a:solidFill>
                  <a:srgbClr val="FF3300"/>
                </a:solidFill>
              </a:rPr>
              <a:t>Wireless Association    </a:t>
            </a:r>
            <a:endParaRPr lang="en-US" sz="1400" b="1" dirty="0">
              <a:solidFill>
                <a:srgbClr val="FF3300"/>
              </a:solidFill>
            </a:endParaRPr>
          </a:p>
        </p:txBody>
      </p:sp>
    </p:spTree>
    <p:extLst>
      <p:ext uri="{BB962C8B-B14F-4D97-AF65-F5344CB8AC3E}">
        <p14:creationId xmlns:p14="http://schemas.microsoft.com/office/powerpoint/2010/main" val="820799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13"/>
          <p:cNvSpPr>
            <a:spLocks noGrp="1"/>
          </p:cNvSpPr>
          <p:nvPr>
            <p:ph type="ftr" sz="quarter" idx="11"/>
          </p:nvPr>
        </p:nvSpPr>
        <p:spPr>
          <a:xfrm>
            <a:off x="2375230" y="8784829"/>
            <a:ext cx="2171700" cy="552426"/>
          </a:xfrm>
        </p:spPr>
        <p:txBody>
          <a:bodyPr/>
          <a:lstStyle/>
          <a:p>
            <a:pPr>
              <a:defRPr/>
            </a:pPr>
            <a:r>
              <a:rPr lang="en-US" sz="1000" b="1" dirty="0" smtClean="0">
                <a:solidFill>
                  <a:srgbClr val="002060"/>
                </a:solidFill>
              </a:rPr>
              <a:t>4.14.15 Update</a:t>
            </a:r>
            <a:endParaRPr lang="en-US" sz="1000" b="1" dirty="0">
              <a:solidFill>
                <a:srgbClr val="002060"/>
              </a:solidFill>
            </a:endParaRPr>
          </a:p>
        </p:txBody>
      </p:sp>
      <p:sp>
        <p:nvSpPr>
          <p:cNvPr id="6" name="Slide Number Placeholder 14"/>
          <p:cNvSpPr txBox="1">
            <a:spLocks/>
          </p:cNvSpPr>
          <p:nvPr/>
        </p:nvSpPr>
        <p:spPr bwMode="auto">
          <a:xfrm>
            <a:off x="4946980" y="8784829"/>
            <a:ext cx="1600200" cy="5524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sz="1000" b="1" dirty="0" smtClean="0">
                <a:solidFill>
                  <a:srgbClr val="002060"/>
                </a:solidFill>
              </a:rPr>
              <a:t>2 of 2</a:t>
            </a:r>
            <a:endParaRPr lang="en-US" sz="1000" b="1" dirty="0">
              <a:solidFill>
                <a:srgbClr val="002060"/>
              </a:solidFill>
            </a:endParaRPr>
          </a:p>
        </p:txBody>
      </p:sp>
      <p:sp>
        <p:nvSpPr>
          <p:cNvPr id="10" name="TextBox 9"/>
          <p:cNvSpPr txBox="1"/>
          <p:nvPr/>
        </p:nvSpPr>
        <p:spPr>
          <a:xfrm>
            <a:off x="246275" y="1038280"/>
            <a:ext cx="2925801" cy="2462213"/>
          </a:xfrm>
          <a:prstGeom prst="rect">
            <a:avLst/>
          </a:prstGeom>
          <a:noFill/>
        </p:spPr>
        <p:txBody>
          <a:bodyPr wrap="none" rtlCol="0">
            <a:spAutoFit/>
          </a:bodyPr>
          <a:lstStyle/>
          <a:p>
            <a:r>
              <a:rPr lang="en-US" sz="1400" b="1" dirty="0" smtClean="0">
                <a:solidFill>
                  <a:srgbClr val="002060"/>
                </a:solidFill>
              </a:rPr>
              <a:t>Wyndham Garden Chelsea</a:t>
            </a:r>
          </a:p>
          <a:p>
            <a:r>
              <a:rPr lang="en-US" sz="1400" b="1" dirty="0" smtClean="0">
                <a:solidFill>
                  <a:srgbClr val="002060"/>
                </a:solidFill>
              </a:rPr>
              <a:t>37 West 24</a:t>
            </a:r>
            <a:r>
              <a:rPr lang="en-US" sz="1400" b="1" baseline="30000" dirty="0" smtClean="0">
                <a:solidFill>
                  <a:srgbClr val="002060"/>
                </a:solidFill>
              </a:rPr>
              <a:t>th</a:t>
            </a:r>
            <a:r>
              <a:rPr lang="en-US" sz="1400" b="1" dirty="0" smtClean="0">
                <a:solidFill>
                  <a:srgbClr val="002060"/>
                </a:solidFill>
              </a:rPr>
              <a:t> Street</a:t>
            </a:r>
          </a:p>
          <a:p>
            <a:r>
              <a:rPr lang="en-US" sz="1400" b="1" dirty="0" smtClean="0">
                <a:solidFill>
                  <a:srgbClr val="002060"/>
                </a:solidFill>
              </a:rPr>
              <a:t>New York, NY 10010</a:t>
            </a:r>
          </a:p>
          <a:p>
            <a:r>
              <a:rPr lang="en-US" sz="1400" b="1" dirty="0" smtClean="0">
                <a:solidFill>
                  <a:srgbClr val="002060"/>
                </a:solidFill>
              </a:rPr>
              <a:t>Phone: 212.243.0800 </a:t>
            </a:r>
          </a:p>
          <a:p>
            <a:r>
              <a:rPr lang="en-US" sz="1400" b="1" dirty="0" smtClean="0">
                <a:solidFill>
                  <a:srgbClr val="002060"/>
                </a:solidFill>
              </a:rPr>
              <a:t>Room Type: King or Double</a:t>
            </a:r>
          </a:p>
          <a:p>
            <a:r>
              <a:rPr lang="en-US" sz="1400" b="1" dirty="0" smtClean="0">
                <a:solidFill>
                  <a:srgbClr val="002060"/>
                </a:solidFill>
              </a:rPr>
              <a:t>Book by: May 17, 2015 at</a:t>
            </a:r>
          </a:p>
          <a:p>
            <a:r>
              <a:rPr lang="en-US" sz="1200" b="1" u="sng" dirty="0">
                <a:hlinkClick r:id="rId3"/>
              </a:rPr>
              <a:t>http://</a:t>
            </a:r>
            <a:r>
              <a:rPr lang="en-US" sz="1200" b="1" u="sng" dirty="0" smtClean="0">
                <a:hlinkClick r:id="rId3"/>
              </a:rPr>
              <a:t>goo.gl/mqNKhS</a:t>
            </a:r>
            <a:r>
              <a:rPr lang="en-US" sz="1200" b="1" u="sng" dirty="0" smtClean="0"/>
              <a:t> </a:t>
            </a:r>
            <a:r>
              <a:rPr lang="en-US" sz="1400" b="1" dirty="0" smtClean="0">
                <a:solidFill>
                  <a:srgbClr val="002060"/>
                </a:solidFill>
              </a:rPr>
              <a:t>or by   </a:t>
            </a:r>
          </a:p>
          <a:p>
            <a:r>
              <a:rPr lang="en-US" sz="1400" b="1" dirty="0" smtClean="0">
                <a:solidFill>
                  <a:srgbClr val="002060"/>
                </a:solidFill>
              </a:rPr>
              <a:t>calling 212.243.0800 </a:t>
            </a:r>
            <a:r>
              <a:rPr lang="en-US" sz="1400" b="1" dirty="0">
                <a:solidFill>
                  <a:srgbClr val="002060"/>
                </a:solidFill>
              </a:rPr>
              <a:t>and use</a:t>
            </a:r>
          </a:p>
          <a:p>
            <a:r>
              <a:rPr lang="en-US" sz="1400" b="1" dirty="0">
                <a:solidFill>
                  <a:srgbClr val="002060"/>
                </a:solidFill>
              </a:rPr>
              <a:t>Promo Code: </a:t>
            </a:r>
            <a:r>
              <a:rPr lang="en-US" sz="1400" b="1" dirty="0" smtClean="0">
                <a:solidFill>
                  <a:srgbClr val="FF3300"/>
                </a:solidFill>
              </a:rPr>
              <a:t>NYSWA Wireless </a:t>
            </a:r>
          </a:p>
          <a:p>
            <a:r>
              <a:rPr lang="en-US" sz="1400" b="1" dirty="0" smtClean="0">
                <a:solidFill>
                  <a:srgbClr val="FF3300"/>
                </a:solidFill>
              </a:rPr>
              <a:t>Forum 2015    </a:t>
            </a:r>
            <a:endParaRPr lang="en-US" sz="1400" b="1" dirty="0">
              <a:solidFill>
                <a:srgbClr val="FF3300"/>
              </a:solidFill>
            </a:endParaRPr>
          </a:p>
          <a:p>
            <a:r>
              <a:rPr lang="en-US" sz="1400" b="1" dirty="0" smtClean="0">
                <a:solidFill>
                  <a:srgbClr val="FF3300"/>
                </a:solidFill>
              </a:rPr>
              <a:t>   </a:t>
            </a:r>
            <a:endParaRPr lang="en-US" sz="1400" b="1" dirty="0">
              <a:solidFill>
                <a:srgbClr val="FF3300"/>
              </a:solidFill>
            </a:endParaRPr>
          </a:p>
        </p:txBody>
      </p:sp>
      <p:sp>
        <p:nvSpPr>
          <p:cNvPr id="11" name="TextBox 10"/>
          <p:cNvSpPr txBox="1"/>
          <p:nvPr/>
        </p:nvSpPr>
        <p:spPr>
          <a:xfrm>
            <a:off x="3581400" y="1041863"/>
            <a:ext cx="2420856" cy="1169551"/>
          </a:xfrm>
          <a:prstGeom prst="rect">
            <a:avLst/>
          </a:prstGeom>
          <a:noFill/>
        </p:spPr>
        <p:txBody>
          <a:bodyPr wrap="none" rtlCol="0">
            <a:spAutoFit/>
          </a:bodyPr>
          <a:lstStyle/>
          <a:p>
            <a:r>
              <a:rPr lang="en-US" sz="1400" b="1" dirty="0" smtClean="0">
                <a:solidFill>
                  <a:srgbClr val="002060"/>
                </a:solidFill>
              </a:rPr>
              <a:t>Hilton Garden Inn Chelsea</a:t>
            </a:r>
          </a:p>
          <a:p>
            <a:r>
              <a:rPr lang="en-US" sz="1400" b="1" dirty="0" smtClean="0">
                <a:solidFill>
                  <a:srgbClr val="002060"/>
                </a:solidFill>
              </a:rPr>
              <a:t>121 West 28</a:t>
            </a:r>
            <a:r>
              <a:rPr lang="en-US" sz="1400" b="1" baseline="30000" dirty="0" smtClean="0">
                <a:solidFill>
                  <a:srgbClr val="002060"/>
                </a:solidFill>
              </a:rPr>
              <a:t>th</a:t>
            </a:r>
            <a:r>
              <a:rPr lang="en-US" sz="1400" b="1" dirty="0" smtClean="0">
                <a:solidFill>
                  <a:srgbClr val="002060"/>
                </a:solidFill>
              </a:rPr>
              <a:t> Street </a:t>
            </a:r>
          </a:p>
          <a:p>
            <a:r>
              <a:rPr lang="en-US" sz="1400" b="1" dirty="0" smtClean="0">
                <a:solidFill>
                  <a:srgbClr val="002060"/>
                </a:solidFill>
              </a:rPr>
              <a:t>New York, NY 10001</a:t>
            </a:r>
          </a:p>
          <a:p>
            <a:r>
              <a:rPr lang="en-US" sz="1400" b="1" dirty="0" smtClean="0">
                <a:solidFill>
                  <a:srgbClr val="002060"/>
                </a:solidFill>
              </a:rPr>
              <a:t>Phone: 646.329.7225 </a:t>
            </a:r>
          </a:p>
          <a:p>
            <a:r>
              <a:rPr lang="en-US" sz="1400" b="1" dirty="0" smtClean="0">
                <a:solidFill>
                  <a:srgbClr val="002060"/>
                </a:solidFill>
              </a:rPr>
              <a:t>Room Type:</a:t>
            </a:r>
            <a:endParaRPr lang="en-US" sz="1400" b="1" dirty="0">
              <a:solidFill>
                <a:srgbClr val="FF0000"/>
              </a:solidFill>
            </a:endParaRPr>
          </a:p>
        </p:txBody>
      </p:sp>
      <p:sp>
        <p:nvSpPr>
          <p:cNvPr id="14" name="TextBox 13"/>
          <p:cNvSpPr txBox="1"/>
          <p:nvPr/>
        </p:nvSpPr>
        <p:spPr>
          <a:xfrm>
            <a:off x="1325719" y="10324"/>
            <a:ext cx="4270721" cy="830997"/>
          </a:xfrm>
          <a:prstGeom prst="rect">
            <a:avLst/>
          </a:prstGeom>
          <a:noFill/>
        </p:spPr>
        <p:txBody>
          <a:bodyPr wrap="none" rtlCol="0">
            <a:spAutoFit/>
          </a:bodyPr>
          <a:lstStyle/>
          <a:p>
            <a:pPr algn="ctr"/>
            <a:r>
              <a:rPr lang="en-US" sz="2400" b="1" dirty="0" smtClean="0">
                <a:solidFill>
                  <a:srgbClr val="002060"/>
                </a:solidFill>
              </a:rPr>
              <a:t>Wireless Forum 2015 </a:t>
            </a:r>
          </a:p>
          <a:p>
            <a:pPr algn="ctr"/>
            <a:r>
              <a:rPr lang="en-US" sz="2400" b="1" dirty="0" smtClean="0">
                <a:solidFill>
                  <a:srgbClr val="002060"/>
                </a:solidFill>
              </a:rPr>
              <a:t>Preferred Hotels Continued </a:t>
            </a:r>
            <a:endParaRPr lang="en-US" sz="2400" b="1" dirty="0">
              <a:solidFill>
                <a:srgbClr val="002060"/>
              </a:solidFill>
            </a:endParaRPr>
          </a:p>
        </p:txBody>
      </p:sp>
      <p:sp>
        <p:nvSpPr>
          <p:cNvPr id="7" name="5-Point Star 6"/>
          <p:cNvSpPr/>
          <p:nvPr/>
        </p:nvSpPr>
        <p:spPr>
          <a:xfrm>
            <a:off x="5867400" y="1447800"/>
            <a:ext cx="228600" cy="228600"/>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5-Point Star 8"/>
          <p:cNvSpPr/>
          <p:nvPr/>
        </p:nvSpPr>
        <p:spPr>
          <a:xfrm>
            <a:off x="609600" y="7848600"/>
            <a:ext cx="228600" cy="228600"/>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871093" y="7848329"/>
            <a:ext cx="1676164" cy="276999"/>
          </a:xfrm>
          <a:prstGeom prst="rect">
            <a:avLst/>
          </a:prstGeom>
          <a:noFill/>
        </p:spPr>
        <p:txBody>
          <a:bodyPr wrap="none" rtlCol="0">
            <a:spAutoFit/>
          </a:bodyPr>
          <a:lstStyle/>
          <a:p>
            <a:r>
              <a:rPr lang="en-US" sz="1200" b="1" dirty="0" smtClean="0"/>
              <a:t>Pending Agreement </a:t>
            </a:r>
            <a:endParaRPr lang="en-US" sz="1200" b="1" dirty="0"/>
          </a:p>
        </p:txBody>
      </p:sp>
    </p:spTree>
    <p:extLst>
      <p:ext uri="{BB962C8B-B14F-4D97-AF65-F5344CB8AC3E}">
        <p14:creationId xmlns:p14="http://schemas.microsoft.com/office/powerpoint/2010/main" val="118651587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975</TotalTime>
  <Words>361</Words>
  <Application>Microsoft Office PowerPoint</Application>
  <PresentationFormat>On-screen Show (4:3)</PresentationFormat>
  <Paragraphs>63</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Company>Cingular Wireless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TK2326</dc:creator>
  <cp:lastModifiedBy>Ashley Jackson</cp:lastModifiedBy>
  <cp:revision>142</cp:revision>
  <cp:lastPrinted>2015-04-14T02:39:32Z</cp:lastPrinted>
  <dcterms:created xsi:type="dcterms:W3CDTF">2009-09-30T18:24:08Z</dcterms:created>
  <dcterms:modified xsi:type="dcterms:W3CDTF">2015-04-14T16:32:14Z</dcterms:modified>
</cp:coreProperties>
</file>